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venir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rgbClr val="375A7D"/>
          </a:solidFill>
        </a:fill>
      </a:tcStyle>
    </a:wholeTbl>
    <a:band2H>
      <a:tcTxStyle b="def" i="def"/>
      <a:tcStyle>
        <a:tcBdr/>
        <a:fill>
          <a:solidFill>
            <a:srgbClr val="3B749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rgbClr val="53D5FD"/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53D5FD"/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53D5FD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450000"/>
              <a:satOff val="-18071"/>
              <a:lumOff val="-14609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A0A0A">
              <a:alpha val="92000"/>
            </a:srgbClr>
          </a:solidFill>
        </a:fill>
      </a:tcStyle>
    </a:band2H>
    <a:firstCol>
      <a:tcTxStyle b="off" i="off">
        <a:font>
          <a:latin typeface="Avenir Medium"/>
          <a:ea typeface="Avenir Medium"/>
          <a:cs typeface="Avenir Medium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635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381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Medium"/>
          <a:ea typeface="Avenir Medium"/>
          <a:cs typeface="Avenir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635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EDFF">
              <a:alpha val="24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chemeClr val="accent2">
                  <a:satOff val="-5186"/>
                  <a:lumOff val="-28409"/>
                </a:schemeClr>
              </a:solidFill>
              <a:prstDash val="solid"/>
              <a:miter lim="400000"/>
            </a:ln>
          </a:insideV>
        </a:tcBdr>
        <a:fill>
          <a:solidFill>
            <a:schemeClr val="accent2">
              <a:satOff val="-5186"/>
              <a:lumOff val="-12389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919C">
                  <a:alpha val="79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satOff val="-5186"/>
              <a:lumOff val="-2840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4F4F4F"/>
              </a:solidFill>
              <a:custDash>
                <a:ds d="1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D6D6D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080">
              <a:alpha val="32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41B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D2600">
              <a:alpha val="8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4F4F"/>
              </a:solidFill>
              <a:prstDash val="solid"/>
              <a:miter lim="400000"/>
            </a:ln>
          </a:top>
          <a:bottom>
            <a:ln w="12700" cap="flat">
              <a:solidFill>
                <a:srgbClr val="4F4F4F"/>
              </a:solidFill>
              <a:prstDash val="solid"/>
              <a:miter lim="400000"/>
            </a:ln>
          </a:bottom>
          <a:insideH>
            <a:ln w="12700" cap="flat">
              <a:solidFill>
                <a:srgbClr val="4F4F4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797979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chemeClr val="accent2">
            <a:satOff val="44164"/>
            <a:lumOff val="14231"/>
          </a:schemeClr>
        </a:fontRef>
        <a:schemeClr val="accent2">
          <a:satOff val="44164"/>
          <a:lumOff val="14231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797979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.tif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7" name="Shape 15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 &amp; Untertitel">
    <p:bg>
      <p:bgPr>
        <a:solidFill>
          <a:srgbClr val="8A00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60400" y="4292600"/>
            <a:ext cx="11684000" cy="2222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60400" y="3416300"/>
            <a:ext cx="11684000" cy="889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Image"/>
          <p:cNvSpPr/>
          <p:nvPr>
            <p:ph type="pic" sz="half" idx="13"/>
          </p:nvPr>
        </p:nvSpPr>
        <p:spPr>
          <a:xfrm>
            <a:off x="6300089" y="4564106"/>
            <a:ext cx="7556501" cy="52247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4" name="143918632_1620x1622.jpeg"/>
          <p:cNvSpPr/>
          <p:nvPr>
            <p:ph type="pic" sz="half" idx="14"/>
          </p:nvPr>
        </p:nvSpPr>
        <p:spPr>
          <a:xfrm>
            <a:off x="6502400" y="-881415"/>
            <a:ext cx="6821383" cy="68278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5" name="Image"/>
          <p:cNvSpPr/>
          <p:nvPr>
            <p:ph type="pic" idx="15"/>
          </p:nvPr>
        </p:nvSpPr>
        <p:spPr>
          <a:xfrm>
            <a:off x="-2540000" y="-114300"/>
            <a:ext cx="9182100" cy="996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–Christian Bauer"/>
          <p:cNvSpPr txBox="1"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–Christian Bauer</a:t>
            </a:r>
          </a:p>
        </p:txBody>
      </p:sp>
      <p:sp>
        <p:nvSpPr>
          <p:cNvPr id="104" name="„Zitat hier eingeben.“"/>
          <p:cNvSpPr txBox="1"/>
          <p:nvPr>
            <p:ph type="body" sz="quarter" idx="14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 –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–Christian Bauer"/>
          <p:cNvSpPr txBox="1"/>
          <p:nvPr>
            <p:ph type="body" sz="quarter" idx="13"/>
          </p:nvPr>
        </p:nvSpPr>
        <p:spPr>
          <a:xfrm>
            <a:off x="1270000" y="29591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</a:defRPr>
            </a:lvl1pPr>
          </a:lstStyle>
          <a:p>
            <a:pPr/>
            <a:r>
              <a:t>–Christian Bauer</a:t>
            </a:r>
          </a:p>
        </p:txBody>
      </p:sp>
      <p:sp>
        <p:nvSpPr>
          <p:cNvPr id="113" name="„Zitat hier eingeben.“"/>
          <p:cNvSpPr txBox="1"/>
          <p:nvPr>
            <p:ph type="body" sz="quarter" idx="14"/>
          </p:nvPr>
        </p:nvSpPr>
        <p:spPr>
          <a:xfrm>
            <a:off x="1270000" y="134620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114" name="Image"/>
          <p:cNvSpPr/>
          <p:nvPr>
            <p:ph type="pic" idx="15"/>
          </p:nvPr>
        </p:nvSpPr>
        <p:spPr>
          <a:xfrm>
            <a:off x="0" y="3570816"/>
            <a:ext cx="13128426" cy="7150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Image"/>
          <p:cNvSpPr/>
          <p:nvPr>
            <p:ph type="pic" idx="13"/>
          </p:nvPr>
        </p:nvSpPr>
        <p:spPr>
          <a:xfrm>
            <a:off x="-594281" y="-25301"/>
            <a:ext cx="14181306" cy="98053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Image"/>
          <p:cNvSpPr/>
          <p:nvPr>
            <p:ph type="pic" idx="13"/>
          </p:nvPr>
        </p:nvSpPr>
        <p:spPr>
          <a:xfrm>
            <a:off x="-594281" y="-25301"/>
            <a:ext cx="14181306" cy="98053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8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39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Horizontal 2">
    <p:bg>
      <p:bgPr>
        <a:solidFill>
          <a:srgbClr val="8D00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Image"/>
          <p:cNvSpPr/>
          <p:nvPr>
            <p:ph type="pic" idx="13"/>
          </p:nvPr>
        </p:nvSpPr>
        <p:spPr>
          <a:xfrm>
            <a:off x="-63500" y="2667000"/>
            <a:ext cx="13119100" cy="71450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8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149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-594281" y="-25301"/>
            <a:ext cx="14181306" cy="980536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Horizontal 2">
    <p:bg>
      <p:bgPr>
        <a:solidFill>
          <a:srgbClr val="8D00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-63500" y="2667000"/>
            <a:ext cx="13119100" cy="714502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660400" y="10033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60400" y="508000"/>
            <a:ext cx="11684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384" sz="2400">
                <a:latin typeface="Avenir Book"/>
                <a:ea typeface="Avenir Book"/>
                <a:cs typeface="Avenir Book"/>
                <a:sym typeface="Avenir Book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Mitte">
    <p:bg>
      <p:bgPr>
        <a:solidFill>
          <a:srgbClr val="89005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60400" y="3759200"/>
            <a:ext cx="11684000" cy="2222500"/>
          </a:xfrm>
          <a:prstGeom prst="rect">
            <a:avLst/>
          </a:prstGeom>
        </p:spPr>
        <p:txBody>
          <a:bodyPr anchor="ctr"/>
          <a:lstStyle>
            <a:lvl1pPr>
              <a:defRPr spc="992" sz="62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Image"/>
          <p:cNvSpPr/>
          <p:nvPr>
            <p:ph type="pic" idx="13"/>
          </p:nvPr>
        </p:nvSpPr>
        <p:spPr>
          <a:xfrm>
            <a:off x="4864100" y="-38100"/>
            <a:ext cx="9782402" cy="97944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9" name="Title Text"/>
          <p:cNvSpPr txBox="1"/>
          <p:nvPr>
            <p:ph type="title"/>
          </p:nvPr>
        </p:nvSpPr>
        <p:spPr>
          <a:xfrm>
            <a:off x="546100" y="4305300"/>
            <a:ext cx="5410200" cy="2984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Body Level One…"/>
          <p:cNvSpPr txBox="1"/>
          <p:nvPr>
            <p:ph type="body" sz="quarter" idx="1"/>
          </p:nvPr>
        </p:nvSpPr>
        <p:spPr>
          <a:xfrm>
            <a:off x="546100" y="3429000"/>
            <a:ext cx="5410200" cy="889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b="1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Courier New"/>
                <a:ea typeface="Courier New"/>
                <a:cs typeface="Courier New"/>
                <a:sym typeface="Courier New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Aufzählung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mage"/>
          <p:cNvSpPr/>
          <p:nvPr>
            <p:ph type="pic" idx="13"/>
          </p:nvPr>
        </p:nvSpPr>
        <p:spPr>
          <a:xfrm>
            <a:off x="4864100" y="-38100"/>
            <a:ext cx="9782402" cy="97944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660400" y="609600"/>
            <a:ext cx="5080000" cy="1854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sz="half" idx="1"/>
          </p:nvPr>
        </p:nvSpPr>
        <p:spPr>
          <a:xfrm>
            <a:off x="660400" y="2819400"/>
            <a:ext cx="5080000" cy="6057900"/>
          </a:xfrm>
          <a:prstGeom prst="rect">
            <a:avLst/>
          </a:prstGeom>
        </p:spPr>
        <p:txBody>
          <a:bodyPr/>
          <a:lstStyle>
            <a:lvl1pPr marL="393700" indent="-393700">
              <a:spcBef>
                <a:spcPts val="3200"/>
              </a:spcBef>
              <a:defRPr sz="3000"/>
            </a:lvl1pPr>
            <a:lvl2pPr marL="787400" indent="-393700">
              <a:spcBef>
                <a:spcPts val="3200"/>
              </a:spcBef>
              <a:defRPr sz="3000"/>
            </a:lvl2pPr>
            <a:lvl3pPr marL="1181100" indent="-393700">
              <a:spcBef>
                <a:spcPts val="3200"/>
              </a:spcBef>
              <a:defRPr sz="3000"/>
            </a:lvl3pPr>
            <a:lvl4pPr marL="1574800" indent="-393700">
              <a:spcBef>
                <a:spcPts val="3200"/>
              </a:spcBef>
              <a:defRPr sz="3000"/>
            </a:lvl4pPr>
            <a:lvl5pPr marL="1968500" indent="-393700">
              <a:spcBef>
                <a:spcPts val="3200"/>
              </a:spcBef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Body Level One…"/>
          <p:cNvSpPr txBox="1"/>
          <p:nvPr>
            <p:ph type="body" idx="1"/>
          </p:nvPr>
        </p:nvSpPr>
        <p:spPr>
          <a:xfrm>
            <a:off x="660400" y="1511300"/>
            <a:ext cx="11684000" cy="6718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60400" y="609600"/>
            <a:ext cx="11684000" cy="1422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60400" y="2019300"/>
            <a:ext cx="11684000" cy="6718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11897" y="9258299"/>
            <a:ext cx="352045" cy="4191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20" strike="noStrike" sz="45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titleStyle>
    <p:bodyStyle>
      <a:lvl1pPr marL="4699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1pPr>
      <a:lvl2pPr marL="9398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2pPr>
      <a:lvl3pPr marL="14097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3pPr>
      <a:lvl4pPr marL="18796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4pPr>
      <a:lvl5pPr marL="23495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5pPr>
      <a:lvl6pPr marL="28194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6pPr>
      <a:lvl7pPr marL="32893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7pPr>
      <a:lvl8pPr marL="37592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8pPr>
      <a:lvl9pPr marL="4229100" marR="0" indent="-469900" algn="l" defTabSz="584200" latinLnBrk="0">
        <a:lnSpc>
          <a:spcPct val="100000"/>
        </a:lnSpc>
        <a:spcBef>
          <a:spcPts val="4200"/>
        </a:spcBef>
        <a:spcAft>
          <a:spcPts val="0"/>
        </a:spcAft>
        <a:buClr>
          <a:srgbClr val="646464"/>
        </a:buClr>
        <a:buSzPct val="90000"/>
        <a:buFontTx/>
        <a:buChar char="•"/>
        <a:tabLst/>
        <a:defRPr b="0" baseline="0" cap="none" i="0" spc="0" strike="noStrike" sz="3600" u="none">
          <a:solidFill>
            <a:srgbClr val="FFFFFF"/>
          </a:solidFill>
          <a:uFillTx/>
          <a:latin typeface="+mn-lt"/>
          <a:ea typeface="+mn-ea"/>
          <a:cs typeface="+mn-cs"/>
          <a:sym typeface="Avenir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s://researchschool.github.io/researchschool/" TargetMode="External"/><Relationship Id="rId3" Type="http://schemas.openxmlformats.org/officeDocument/2006/relationships/hyperlink" Target="http://tiny.cc/researchschool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Rui Benfeitas 11/11/2019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450000"/>
                    <a:satOff val="-18071"/>
                    <a:lumOff val="-14609"/>
                  </a:schemeClr>
                </a:solidFill>
              </a:defRPr>
            </a:lvl1pPr>
          </a:lstStyle>
          <a:p>
            <a:pPr/>
            <a:r>
              <a:t>Rui Benfeitas 11/11/2019</a:t>
            </a:r>
          </a:p>
        </p:txBody>
      </p:sp>
      <p:sp>
        <p:nvSpPr>
          <p:cNvPr id="160" name="Data Lab"/>
          <p:cNvSpPr txBox="1"/>
          <p:nvPr>
            <p:ph type="ctrTitle"/>
          </p:nvPr>
        </p:nvSpPr>
        <p:spPr>
          <a:xfrm>
            <a:off x="660400" y="4298950"/>
            <a:ext cx="11684000" cy="2222500"/>
          </a:xfrm>
          <a:prstGeom prst="rect">
            <a:avLst/>
          </a:prstGeom>
        </p:spPr>
        <p:txBody>
          <a:bodyPr/>
          <a:lstStyle/>
          <a:p>
            <a:pPr lvl="2">
              <a:defRPr spc="880" sz="5500">
                <a:solidFill>
                  <a:schemeClr val="accent1">
                    <a:hueOff val="450000"/>
                    <a:satOff val="-18071"/>
                    <a:lumOff val="-14609"/>
                  </a:schemeClr>
                </a:solidFill>
              </a:defRPr>
            </a:pPr>
            <a:r>
              <a:t>Data Lab</a:t>
            </a:r>
          </a:p>
        </p:txBody>
      </p:sp>
      <p:pic>
        <p:nvPicPr>
          <p:cNvPr id="161" name="Unknown.png" descr="Unknown.png"/>
          <p:cNvPicPr>
            <a:picLocks noChangeAspect="1"/>
          </p:cNvPicPr>
          <p:nvPr/>
        </p:nvPicPr>
        <p:blipFill>
          <a:blip r:embed="rId2">
            <a:extLst/>
          </a:blip>
          <a:srcRect l="11333" t="17858" r="10726" b="17742"/>
          <a:stretch>
            <a:fillRect/>
          </a:stretch>
        </p:blipFill>
        <p:spPr>
          <a:xfrm>
            <a:off x="748506" y="8773198"/>
            <a:ext cx="573088" cy="4735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825" fill="norm" stroke="1" extrusionOk="0">
                <a:moveTo>
                  <a:pt x="15273" y="7"/>
                </a:moveTo>
                <a:cubicBezTo>
                  <a:pt x="14294" y="-50"/>
                  <a:pt x="13277" y="255"/>
                  <a:pt x="12416" y="914"/>
                </a:cubicBezTo>
                <a:cubicBezTo>
                  <a:pt x="11254" y="1803"/>
                  <a:pt x="10656" y="3133"/>
                  <a:pt x="10546" y="5068"/>
                </a:cubicBezTo>
                <a:cubicBezTo>
                  <a:pt x="10522" y="5481"/>
                  <a:pt x="10494" y="5733"/>
                  <a:pt x="10471" y="5924"/>
                </a:cubicBezTo>
                <a:cubicBezTo>
                  <a:pt x="10514" y="5927"/>
                  <a:pt x="10566" y="5948"/>
                  <a:pt x="10591" y="5993"/>
                </a:cubicBezTo>
                <a:cubicBezTo>
                  <a:pt x="10630" y="6068"/>
                  <a:pt x="10610" y="6174"/>
                  <a:pt x="10546" y="6220"/>
                </a:cubicBezTo>
                <a:cubicBezTo>
                  <a:pt x="10537" y="6226"/>
                  <a:pt x="10525" y="6217"/>
                  <a:pt x="10516" y="6220"/>
                </a:cubicBezTo>
                <a:cubicBezTo>
                  <a:pt x="10543" y="6229"/>
                  <a:pt x="10574" y="6259"/>
                  <a:pt x="10591" y="6290"/>
                </a:cubicBezTo>
                <a:cubicBezTo>
                  <a:pt x="10630" y="6365"/>
                  <a:pt x="10610" y="6453"/>
                  <a:pt x="10546" y="6500"/>
                </a:cubicBezTo>
                <a:cubicBezTo>
                  <a:pt x="10482" y="6546"/>
                  <a:pt x="10391" y="6522"/>
                  <a:pt x="10351" y="6447"/>
                </a:cubicBezTo>
                <a:cubicBezTo>
                  <a:pt x="10334" y="6415"/>
                  <a:pt x="10333" y="6395"/>
                  <a:pt x="10336" y="6360"/>
                </a:cubicBezTo>
                <a:cubicBezTo>
                  <a:pt x="10284" y="6396"/>
                  <a:pt x="10210" y="6399"/>
                  <a:pt x="10112" y="6412"/>
                </a:cubicBezTo>
                <a:cubicBezTo>
                  <a:pt x="9672" y="6471"/>
                  <a:pt x="8008" y="6087"/>
                  <a:pt x="7030" y="5697"/>
                </a:cubicBezTo>
                <a:cubicBezTo>
                  <a:pt x="5169" y="4953"/>
                  <a:pt x="3049" y="3353"/>
                  <a:pt x="1795" y="1752"/>
                </a:cubicBezTo>
                <a:lnTo>
                  <a:pt x="1167" y="949"/>
                </a:lnTo>
                <a:lnTo>
                  <a:pt x="957" y="1508"/>
                </a:lnTo>
                <a:cubicBezTo>
                  <a:pt x="805" y="1908"/>
                  <a:pt x="750" y="2456"/>
                  <a:pt x="748" y="3498"/>
                </a:cubicBezTo>
                <a:cubicBezTo>
                  <a:pt x="745" y="4838"/>
                  <a:pt x="759" y="5010"/>
                  <a:pt x="1137" y="5906"/>
                </a:cubicBezTo>
                <a:cubicBezTo>
                  <a:pt x="1378" y="6479"/>
                  <a:pt x="1748" y="7071"/>
                  <a:pt x="2049" y="7372"/>
                </a:cubicBezTo>
                <a:cubicBezTo>
                  <a:pt x="2448" y="7771"/>
                  <a:pt x="2519" y="7896"/>
                  <a:pt x="2363" y="7966"/>
                </a:cubicBezTo>
                <a:cubicBezTo>
                  <a:pt x="2198" y="8040"/>
                  <a:pt x="1277" y="7774"/>
                  <a:pt x="703" y="7494"/>
                </a:cubicBezTo>
                <a:cubicBezTo>
                  <a:pt x="583" y="7436"/>
                  <a:pt x="569" y="7577"/>
                  <a:pt x="628" y="8053"/>
                </a:cubicBezTo>
                <a:cubicBezTo>
                  <a:pt x="731" y="8884"/>
                  <a:pt x="1283" y="10275"/>
                  <a:pt x="1765" y="10915"/>
                </a:cubicBezTo>
                <a:cubicBezTo>
                  <a:pt x="2107" y="11370"/>
                  <a:pt x="3273" y="12176"/>
                  <a:pt x="3919" y="12399"/>
                </a:cubicBezTo>
                <a:cubicBezTo>
                  <a:pt x="4391" y="12562"/>
                  <a:pt x="3952" y="12766"/>
                  <a:pt x="3126" y="12766"/>
                </a:cubicBezTo>
                <a:cubicBezTo>
                  <a:pt x="2287" y="12766"/>
                  <a:pt x="2263" y="12765"/>
                  <a:pt x="2348" y="13080"/>
                </a:cubicBezTo>
                <a:cubicBezTo>
                  <a:pt x="2730" y="14485"/>
                  <a:pt x="4276" y="15903"/>
                  <a:pt x="5699" y="16152"/>
                </a:cubicBezTo>
                <a:cubicBezTo>
                  <a:pt x="5988" y="16202"/>
                  <a:pt x="6251" y="16301"/>
                  <a:pt x="6283" y="16361"/>
                </a:cubicBezTo>
                <a:cubicBezTo>
                  <a:pt x="6351" y="16489"/>
                  <a:pt x="5671" y="17034"/>
                  <a:pt x="4802" y="17548"/>
                </a:cubicBezTo>
                <a:cubicBezTo>
                  <a:pt x="3808" y="18136"/>
                  <a:pt x="2471" y="18546"/>
                  <a:pt x="1197" y="18648"/>
                </a:cubicBezTo>
                <a:lnTo>
                  <a:pt x="0" y="18735"/>
                </a:lnTo>
                <a:lnTo>
                  <a:pt x="763" y="19206"/>
                </a:lnTo>
                <a:cubicBezTo>
                  <a:pt x="1755" y="19806"/>
                  <a:pt x="3113" y="20330"/>
                  <a:pt x="4323" y="20585"/>
                </a:cubicBezTo>
                <a:cubicBezTo>
                  <a:pt x="8901" y="21550"/>
                  <a:pt x="13725" y="19548"/>
                  <a:pt x="16454" y="15541"/>
                </a:cubicBezTo>
                <a:cubicBezTo>
                  <a:pt x="18249" y="12906"/>
                  <a:pt x="19127" y="10299"/>
                  <a:pt x="19416" y="6796"/>
                </a:cubicBezTo>
                <a:lnTo>
                  <a:pt x="19566" y="5068"/>
                </a:lnTo>
                <a:lnTo>
                  <a:pt x="20343" y="4248"/>
                </a:lnTo>
                <a:cubicBezTo>
                  <a:pt x="20771" y="3788"/>
                  <a:pt x="21228" y="3227"/>
                  <a:pt x="21361" y="3009"/>
                </a:cubicBezTo>
                <a:lnTo>
                  <a:pt x="21600" y="2607"/>
                </a:lnTo>
                <a:lnTo>
                  <a:pt x="20613" y="2939"/>
                </a:lnTo>
                <a:cubicBezTo>
                  <a:pt x="20093" y="3115"/>
                  <a:pt x="19635" y="3214"/>
                  <a:pt x="19536" y="3183"/>
                </a:cubicBezTo>
                <a:cubicBezTo>
                  <a:pt x="19533" y="3185"/>
                  <a:pt x="19538" y="3199"/>
                  <a:pt x="19536" y="3201"/>
                </a:cubicBezTo>
                <a:cubicBezTo>
                  <a:pt x="19472" y="3247"/>
                  <a:pt x="19381" y="3223"/>
                  <a:pt x="19341" y="3148"/>
                </a:cubicBezTo>
                <a:cubicBezTo>
                  <a:pt x="19302" y="3074"/>
                  <a:pt x="19322" y="2968"/>
                  <a:pt x="19386" y="2922"/>
                </a:cubicBezTo>
                <a:cubicBezTo>
                  <a:pt x="19450" y="2875"/>
                  <a:pt x="19541" y="2899"/>
                  <a:pt x="19581" y="2974"/>
                </a:cubicBezTo>
                <a:cubicBezTo>
                  <a:pt x="19661" y="2816"/>
                  <a:pt x="19794" y="2617"/>
                  <a:pt x="19999" y="2363"/>
                </a:cubicBezTo>
                <a:cubicBezTo>
                  <a:pt x="20335" y="1950"/>
                  <a:pt x="20721" y="1335"/>
                  <a:pt x="20867" y="1002"/>
                </a:cubicBezTo>
                <a:lnTo>
                  <a:pt x="21136" y="391"/>
                </a:lnTo>
                <a:lnTo>
                  <a:pt x="20598" y="705"/>
                </a:lnTo>
                <a:cubicBezTo>
                  <a:pt x="20307" y="880"/>
                  <a:pt x="19695" y="1174"/>
                  <a:pt x="19222" y="1351"/>
                </a:cubicBezTo>
                <a:lnTo>
                  <a:pt x="18354" y="1665"/>
                </a:lnTo>
                <a:lnTo>
                  <a:pt x="17935" y="1229"/>
                </a:lnTo>
                <a:cubicBezTo>
                  <a:pt x="17201" y="477"/>
                  <a:pt x="16251" y="64"/>
                  <a:pt x="15273" y="7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2" name="@ruifeitas"/>
          <p:cNvSpPr txBox="1"/>
          <p:nvPr/>
        </p:nvSpPr>
        <p:spPr>
          <a:xfrm>
            <a:off x="1321593" y="8692458"/>
            <a:ext cx="1806817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>
                <a:solidFill>
                  <a:srgbClr val="000000"/>
                </a:solidFill>
              </a:defRPr>
            </a:lvl1pPr>
          </a:lstStyle>
          <a:p>
            <a:pPr/>
            <a:r>
              <a:t>@ruifeitas</a:t>
            </a:r>
          </a:p>
        </p:txBody>
      </p:sp>
      <p:sp>
        <p:nvSpPr>
          <p:cNvPr id="163" name="benfeitas"/>
          <p:cNvSpPr txBox="1"/>
          <p:nvPr/>
        </p:nvSpPr>
        <p:spPr>
          <a:xfrm>
            <a:off x="5055601" y="8692458"/>
            <a:ext cx="172571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100">
                <a:solidFill>
                  <a:srgbClr val="000000"/>
                </a:solidFill>
              </a:defRPr>
            </a:lvl1pPr>
          </a:lstStyle>
          <a:p>
            <a:pPr/>
            <a:r>
              <a:t>benfeitas</a:t>
            </a:r>
          </a:p>
        </p:txBody>
      </p:sp>
      <p:pic>
        <p:nvPicPr>
          <p:cNvPr id="164" name="iu.png" descr="iu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14044" y="8692458"/>
            <a:ext cx="741558" cy="7415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logo_researchschool_square.png" descr="logo_researchschool_squar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614620" y="341685"/>
            <a:ext cx="1786256" cy="1786257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66" name="rhqG7oky_400x400.jpg" descr="rhqG7oky_400x400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699680" y="8355948"/>
            <a:ext cx="1078068" cy="10780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Unknown.png" descr="Unknown.png"/>
          <p:cNvPicPr>
            <a:picLocks noChangeAspect="0"/>
          </p:cNvPicPr>
          <p:nvPr/>
        </p:nvPicPr>
        <p:blipFill>
          <a:blip r:embed="rId2">
            <a:extLst/>
          </a:blip>
          <a:srcRect l="0" t="1978" r="0" b="29985"/>
          <a:stretch>
            <a:fillRect/>
          </a:stretch>
        </p:blipFill>
        <p:spPr>
          <a:xfrm>
            <a:off x="-1025422" y="-1461161"/>
            <a:ext cx="14305650" cy="1127807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32" name="Group"/>
          <p:cNvGrpSpPr/>
          <p:nvPr/>
        </p:nvGrpSpPr>
        <p:grpSpPr>
          <a:xfrm>
            <a:off x="534094" y="361950"/>
            <a:ext cx="12354323" cy="800101"/>
            <a:chOff x="0" y="0"/>
            <a:chExt cx="12354321" cy="800100"/>
          </a:xfrm>
        </p:grpSpPr>
        <p:sp>
          <p:nvSpPr>
            <p:cNvPr id="230" name="Line"/>
            <p:cNvSpPr/>
            <p:nvPr/>
          </p:nvSpPr>
          <p:spPr>
            <a:xfrm>
              <a:off x="0" y="83492"/>
              <a:ext cx="12354322" cy="1"/>
            </a:xfrm>
            <a:prstGeom prst="line">
              <a:avLst/>
            </a:prstGeom>
            <a:noFill/>
            <a:ln w="63500" cap="flat">
              <a:solidFill>
                <a:srgbClr val="FE6547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84" sz="2400">
                  <a:solidFill>
                    <a:schemeClr val="accent2">
                      <a:satOff val="44164"/>
                      <a:lumOff val="14231"/>
                    </a:schemeClr>
                  </a:solidFill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31" name="patients"/>
            <p:cNvSpPr txBox="1"/>
            <p:nvPr/>
          </p:nvSpPr>
          <p:spPr>
            <a:xfrm>
              <a:off x="5003105" y="0"/>
              <a:ext cx="1930401" cy="800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000000"/>
                  </a:solidFill>
                </a:defRPr>
              </a:lvl1pPr>
            </a:lstStyle>
            <a:p>
              <a:pPr/>
              <a:r>
                <a:t>patients</a:t>
              </a:r>
            </a:p>
          </p:txBody>
        </p:sp>
      </p:grpSp>
      <p:grpSp>
        <p:nvGrpSpPr>
          <p:cNvPr id="235" name="Group"/>
          <p:cNvGrpSpPr/>
          <p:nvPr/>
        </p:nvGrpSpPr>
        <p:grpSpPr>
          <a:xfrm>
            <a:off x="387350" y="570011"/>
            <a:ext cx="800101" cy="8946118"/>
            <a:chOff x="0" y="0"/>
            <a:chExt cx="800100" cy="8946116"/>
          </a:xfrm>
        </p:grpSpPr>
        <p:sp>
          <p:nvSpPr>
            <p:cNvPr id="233" name="Line"/>
            <p:cNvSpPr/>
            <p:nvPr/>
          </p:nvSpPr>
          <p:spPr>
            <a:xfrm flipV="1">
              <a:off x="74513" y="0"/>
              <a:ext cx="1" cy="8946117"/>
            </a:xfrm>
            <a:prstGeom prst="line">
              <a:avLst/>
            </a:prstGeom>
            <a:noFill/>
            <a:ln w="63500" cap="flat">
              <a:solidFill>
                <a:srgbClr val="FE6547"/>
              </a:solidFill>
              <a:prstDash val="solid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84" sz="2400">
                  <a:solidFill>
                    <a:schemeClr val="accent2">
                      <a:satOff val="44164"/>
                      <a:lumOff val="14231"/>
                    </a:schemeClr>
                  </a:solidFill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34" name="genes"/>
            <p:cNvSpPr txBox="1"/>
            <p:nvPr/>
          </p:nvSpPr>
          <p:spPr>
            <a:xfrm rot="16200000">
              <a:off x="-344170" y="4192190"/>
              <a:ext cx="1488441" cy="800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000000"/>
                  </a:solidFill>
                </a:defRPr>
              </a:lvl1pPr>
            </a:lstStyle>
            <a:p>
              <a:pPr/>
              <a:r>
                <a:t>genes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5" grpId="1"/>
      <p:bldP build="whole" bldLvl="1" animBg="1" rev="0" advAuto="0" spid="232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f0597c79-1e04-4103-bf4d-931db32ab928_bioinformatics_6aab5957_490x330.png" descr="f0597c79-1e04-4103-bf4d-931db32ab928_bioinformatics_6aab5957_490x33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4429" y="1982248"/>
            <a:ext cx="8595942" cy="57891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What is a programming language?"/>
          <p:cNvSpPr txBox="1"/>
          <p:nvPr/>
        </p:nvSpPr>
        <p:spPr>
          <a:xfrm>
            <a:off x="2947212" y="4514850"/>
            <a:ext cx="7110376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What is a programming language?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(Bio)informatician’s best friend:…"/>
          <p:cNvSpPr txBox="1"/>
          <p:nvPr/>
        </p:nvSpPr>
        <p:spPr>
          <a:xfrm>
            <a:off x="925534" y="3306362"/>
            <a:ext cx="11315410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700">
                <a:solidFill>
                  <a:srgbClr val="000000"/>
                </a:solidFill>
              </a:defRPr>
            </a:lvl1pPr>
            <a:lvl2pPr>
              <a:spcBef>
                <a:spcPts val="4200"/>
              </a:spcBef>
              <a:defRPr sz="4600">
                <a:solidFill>
                  <a:srgbClr val="000000"/>
                </a:solidFill>
                <a:latin typeface="Avenir Heavy"/>
                <a:ea typeface="Avenir Heavy"/>
                <a:cs typeface="Avenir Heavy"/>
                <a:sym typeface="Avenir Heavy"/>
              </a:defRPr>
            </a:lvl2pPr>
          </a:lstStyle>
          <a:p>
            <a:pPr/>
            <a:r>
              <a:t>(Bio)informatician’s best friend:</a:t>
            </a:r>
          </a:p>
          <a:p>
            <a:pPr lvl="1"/>
            <a:r>
              <a:t>Google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66674">
              <a:defRPr spc="372" sz="2328"/>
            </a:pPr>
          </a:p>
        </p:txBody>
      </p:sp>
      <p:sp>
        <p:nvSpPr>
          <p:cNvPr id="244" name="Lesson 1: Intro to bioinformatics and Python…"/>
          <p:cNvSpPr txBox="1"/>
          <p:nvPr/>
        </p:nvSpPr>
        <p:spPr>
          <a:xfrm>
            <a:off x="355340" y="2978149"/>
            <a:ext cx="11419125" cy="303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sz="3600">
                <a:solidFill>
                  <a:srgbClr val="000000"/>
                </a:solidFill>
              </a:defRPr>
            </a:pPr>
            <a:r>
              <a:t>Lesson 1: Intro to bioinformatics and Python</a:t>
            </a:r>
          </a:p>
          <a:p>
            <a:pPr algn="l">
              <a:spcBef>
                <a:spcPts val="4200"/>
              </a:spcBef>
              <a:defRPr sz="3600">
                <a:solidFill>
                  <a:srgbClr val="000000"/>
                </a:solidFill>
              </a:defRPr>
            </a:pPr>
            <a:r>
              <a:t>Lesson 2: Introduction to Data Analysis</a:t>
            </a:r>
          </a:p>
          <a:p>
            <a:pPr algn="l">
              <a:spcBef>
                <a:spcPts val="4200"/>
              </a:spcBef>
              <a:defRPr sz="3600">
                <a:solidFill>
                  <a:srgbClr val="000000"/>
                </a:solidFill>
              </a:defRPr>
            </a:pPr>
            <a:r>
              <a:t>Lesson 3: Introduction to genomics</a:t>
            </a:r>
          </a:p>
        </p:txBody>
      </p:sp>
      <p:sp>
        <p:nvSpPr>
          <p:cNvPr id="245" name="Lesson plan"/>
          <p:cNvSpPr txBox="1"/>
          <p:nvPr/>
        </p:nvSpPr>
        <p:spPr>
          <a:xfrm>
            <a:off x="355340" y="115634"/>
            <a:ext cx="288899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Lesson plan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66674">
              <a:defRPr spc="372" sz="2328"/>
            </a:pPr>
          </a:p>
        </p:txBody>
      </p:sp>
      <p:sp>
        <p:nvSpPr>
          <p:cNvPr id="248" name="Form groups…"/>
          <p:cNvSpPr txBox="1"/>
          <p:nvPr/>
        </p:nvSpPr>
        <p:spPr>
          <a:xfrm>
            <a:off x="355340" y="2400300"/>
            <a:ext cx="8485359" cy="419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69900" indent="-469900" algn="l">
              <a:spcBef>
                <a:spcPts val="4200"/>
              </a:spcBef>
              <a:buSzPct val="90000"/>
              <a:buChar char="-"/>
              <a:defRPr sz="3600">
                <a:solidFill>
                  <a:srgbClr val="000000"/>
                </a:solidFill>
              </a:defRPr>
            </a:pPr>
            <a:r>
              <a:t>Form groups</a:t>
            </a:r>
          </a:p>
          <a:p>
            <a:pPr marL="469900" indent="-469900" algn="l">
              <a:spcBef>
                <a:spcPts val="4200"/>
              </a:spcBef>
              <a:buSzPct val="90000"/>
              <a:buChar char="-"/>
              <a:defRPr sz="3600">
                <a:solidFill>
                  <a:srgbClr val="000000"/>
                </a:solidFill>
              </a:defRPr>
            </a:pPr>
            <a:r>
              <a:t>Computer</a:t>
            </a:r>
          </a:p>
          <a:p>
            <a:pPr marL="469900" indent="-469900" algn="l">
              <a:spcBef>
                <a:spcPts val="4200"/>
              </a:spcBef>
              <a:buSzPct val="90000"/>
              <a:buChar char="-"/>
              <a:defRPr sz="3600">
                <a:solidFill>
                  <a:srgbClr val="000000"/>
                </a:solidFill>
              </a:defRPr>
            </a:pPr>
            <a:r>
              <a:t>Internet connection</a:t>
            </a:r>
          </a:p>
          <a:p>
            <a:pPr marL="469900" indent="-469900" algn="l">
              <a:spcBef>
                <a:spcPts val="4200"/>
              </a:spcBef>
              <a:buSzPct val="90000"/>
              <a:buChar char="-"/>
              <a:defRPr sz="3600">
                <a:solidFill>
                  <a:srgbClr val="000000"/>
                </a:solidFill>
              </a:defRPr>
            </a:pPr>
            <a:r>
              <a:t>Google account</a:t>
            </a:r>
          </a:p>
        </p:txBody>
      </p:sp>
      <p:sp>
        <p:nvSpPr>
          <p:cNvPr id="249" name="What do we need?"/>
          <p:cNvSpPr txBox="1"/>
          <p:nvPr/>
        </p:nvSpPr>
        <p:spPr>
          <a:xfrm>
            <a:off x="355340" y="115634"/>
            <a:ext cx="461060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What do we need?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9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Let’s start"/>
          <p:cNvSpPr txBox="1"/>
          <p:nvPr/>
        </p:nvSpPr>
        <p:spPr>
          <a:xfrm>
            <a:off x="-17866" y="196849"/>
            <a:ext cx="13004801" cy="1181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cap="all" spc="992" sz="6200">
                <a:solidFill>
                  <a:schemeClr val="accent1">
                    <a:hueOff val="450000"/>
                    <a:satOff val="-18071"/>
                    <a:lumOff val="-14609"/>
                  </a:schemeClr>
                </a:solidFill>
              </a:defRPr>
            </a:lvl1pPr>
          </a:lstStyle>
          <a:p>
            <a:pPr/>
            <a:r>
              <a:t>Let’s start</a:t>
            </a:r>
          </a:p>
        </p:txBody>
      </p:sp>
      <p:sp>
        <p:nvSpPr>
          <p:cNvPr id="252" name="Go to:…"/>
          <p:cNvSpPr txBox="1"/>
          <p:nvPr/>
        </p:nvSpPr>
        <p:spPr>
          <a:xfrm>
            <a:off x="899414" y="2228694"/>
            <a:ext cx="11205973" cy="464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spcBef>
                <a:spcPts val="4200"/>
              </a:spcBef>
              <a:defRPr sz="3600">
                <a:solidFill>
                  <a:srgbClr val="000000"/>
                </a:solidFill>
              </a:defRPr>
            </a:pPr>
            <a:r>
              <a:t>Go to:</a:t>
            </a:r>
          </a:p>
          <a:p>
            <a:pPr algn="l">
              <a:spcBef>
                <a:spcPts val="4200"/>
              </a:spcBef>
              <a:defRPr sz="4500">
                <a:solidFill>
                  <a:srgbClr val="000000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u="sng">
                <a:hlinkClick r:id="rId2" invalidUrl="" action="" tgtFrame="" tooltip="" history="1" highlightClick="0" endSnd="0"/>
              </a:rPr>
              <a:t>researchschool.github.io/researchschool/</a:t>
            </a:r>
          </a:p>
          <a:p>
            <a:pPr algn="l">
              <a:spcBef>
                <a:spcPts val="4200"/>
              </a:spcBef>
              <a:defRPr sz="4500">
                <a:solidFill>
                  <a:srgbClr val="000000"/>
                </a:solidFill>
              </a:defRPr>
            </a:pPr>
            <a:r>
              <a:t>or</a:t>
            </a:r>
          </a:p>
          <a:p>
            <a:pPr algn="l">
              <a:spcBef>
                <a:spcPts val="4200"/>
              </a:spcBef>
              <a:defRPr sz="4500">
                <a:solidFill>
                  <a:srgbClr val="000000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u="sng">
                <a:hlinkClick r:id="rId3" invalidUrl="" action="" tgtFrame="" tooltip="" history="1" highlightClick="0" endSnd="0"/>
              </a:rPr>
              <a:t>tiny.cc/researchschool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Let’s learn Python!"/>
          <p:cNvSpPr txBox="1"/>
          <p:nvPr/>
        </p:nvSpPr>
        <p:spPr>
          <a:xfrm>
            <a:off x="4585360" y="4514850"/>
            <a:ext cx="3834080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Let’s learn Python!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Who am I?"/>
          <p:cNvSpPr txBox="1"/>
          <p:nvPr/>
        </p:nvSpPr>
        <p:spPr>
          <a:xfrm>
            <a:off x="190854" y="115634"/>
            <a:ext cx="263448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pPr/>
            <a:r>
              <a:t>Who am I?</a:t>
            </a:r>
          </a:p>
        </p:txBody>
      </p:sp>
      <p:pic>
        <p:nvPicPr>
          <p:cNvPr id="169" name="Screenshot 2019-11-11 at 10.05.03.png" descr="Screenshot 2019-11-11 at 10.05.03.png"/>
          <p:cNvPicPr>
            <a:picLocks noChangeAspect="1"/>
          </p:cNvPicPr>
          <p:nvPr/>
        </p:nvPicPr>
        <p:blipFill>
          <a:blip r:embed="rId2">
            <a:extLst/>
          </a:blip>
          <a:srcRect l="31904" t="76433" r="26466" b="0"/>
          <a:stretch>
            <a:fillRect/>
          </a:stretch>
        </p:blipFill>
        <p:spPr>
          <a:xfrm>
            <a:off x="7486464" y="6755107"/>
            <a:ext cx="3373534" cy="20827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Screenshot 2019-11-11 at 10.05.03.png" descr="Screenshot 2019-11-11 at 10.05.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12791" y="0"/>
            <a:ext cx="8943432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chool:…"/>
          <p:cNvSpPr txBox="1"/>
          <p:nvPr/>
        </p:nvSpPr>
        <p:spPr>
          <a:xfrm>
            <a:off x="-37746" y="1451975"/>
            <a:ext cx="4644760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900">
                <a:solidFill>
                  <a:srgbClr val="000000"/>
                </a:solidFill>
              </a:defRPr>
            </a:pPr>
            <a:r>
              <a:t>School: </a:t>
            </a:r>
          </a:p>
          <a:p>
            <a:pPr algn="l">
              <a:defRPr sz="2900">
                <a:solidFill>
                  <a:srgbClr val="000000"/>
                </a:solidFill>
              </a:defRPr>
            </a:pPr>
            <a:r>
              <a:t>Science! Bio?Maths?Chem?</a:t>
            </a:r>
          </a:p>
        </p:txBody>
      </p:sp>
      <p:sp>
        <p:nvSpPr>
          <p:cNvPr id="172" name="University:…"/>
          <p:cNvSpPr txBox="1"/>
          <p:nvPr/>
        </p:nvSpPr>
        <p:spPr>
          <a:xfrm>
            <a:off x="-37746" y="2982507"/>
            <a:ext cx="4167075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900">
                <a:solidFill>
                  <a:srgbClr val="000000"/>
                </a:solidFill>
              </a:defRPr>
            </a:pPr>
            <a:r>
              <a:t>University: </a:t>
            </a:r>
          </a:p>
          <a:p>
            <a:pPr algn="l">
              <a:defRPr sz="2900">
                <a:solidFill>
                  <a:srgbClr val="000000"/>
                </a:solidFill>
              </a:defRPr>
            </a:pPr>
            <a:r>
              <a:t>Bio! Molecular?Ecology?</a:t>
            </a:r>
          </a:p>
        </p:txBody>
      </p:sp>
      <p:sp>
        <p:nvSpPr>
          <p:cNvPr id="173" name="University (+):…"/>
          <p:cNvSpPr txBox="1"/>
          <p:nvPr/>
        </p:nvSpPr>
        <p:spPr>
          <a:xfrm>
            <a:off x="-37746" y="4513039"/>
            <a:ext cx="4419360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900">
                <a:solidFill>
                  <a:srgbClr val="000000"/>
                </a:solidFill>
              </a:defRPr>
            </a:pPr>
            <a:r>
              <a:t>University (+): </a:t>
            </a:r>
          </a:p>
          <a:p>
            <a:pPr algn="l">
              <a:defRPr sz="2900">
                <a:solidFill>
                  <a:srgbClr val="000000"/>
                </a:solidFill>
              </a:defRPr>
            </a:pPr>
            <a:r>
              <a:t>Biochemistry! Study what?</a:t>
            </a:r>
          </a:p>
        </p:txBody>
      </p:sp>
      <p:sp>
        <p:nvSpPr>
          <p:cNvPr id="174" name="University (++):…"/>
          <p:cNvSpPr txBox="1"/>
          <p:nvPr/>
        </p:nvSpPr>
        <p:spPr>
          <a:xfrm>
            <a:off x="-37746" y="6043571"/>
            <a:ext cx="3199182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900">
                <a:solidFill>
                  <a:srgbClr val="000000"/>
                </a:solidFill>
              </a:defRPr>
            </a:pPr>
            <a:r>
              <a:t>University (++): </a:t>
            </a:r>
          </a:p>
          <a:p>
            <a:pPr algn="l">
              <a:defRPr sz="2900">
                <a:solidFill>
                  <a:srgbClr val="000000"/>
                </a:solidFill>
              </a:defRPr>
            </a:pPr>
            <a:r>
              <a:t>Computational Bio</a:t>
            </a:r>
          </a:p>
        </p:txBody>
      </p:sp>
      <p:sp>
        <p:nvSpPr>
          <p:cNvPr id="175" name="University (+++):…"/>
          <p:cNvSpPr txBox="1"/>
          <p:nvPr/>
        </p:nvSpPr>
        <p:spPr>
          <a:xfrm>
            <a:off x="-37746" y="7574102"/>
            <a:ext cx="3006193" cy="111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900">
                <a:solidFill>
                  <a:srgbClr val="000000"/>
                </a:solidFill>
              </a:defRPr>
            </a:pPr>
            <a:r>
              <a:t>University (+++): </a:t>
            </a:r>
          </a:p>
          <a:p>
            <a:pPr algn="l">
              <a:defRPr sz="2900">
                <a:solidFill>
                  <a:srgbClr val="000000"/>
                </a:solidFill>
              </a:defRPr>
            </a:pPr>
            <a:r>
              <a:t>Bioinformatics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5" grpId="6"/>
      <p:bldP build="whole" bldLvl="1" animBg="1" rev="0" advAuto="0" spid="174" grpId="5"/>
      <p:bldP build="whole" bldLvl="1" animBg="1" rev="0" advAuto="0" spid="168" grpId="1"/>
      <p:bldP build="whole" bldLvl="1" animBg="1" rev="0" advAuto="0" spid="172" grpId="3"/>
      <p:bldP build="whole" bldLvl="1" animBg="1" rev="0" advAuto="0" spid="171" grpId="2"/>
      <p:bldP build="whole" bldLvl="1" animBg="1" rev="0" advAuto="0" spid="173" grpId="4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66674">
              <a:defRPr spc="372" sz="2328"/>
            </a:pPr>
          </a:p>
        </p:txBody>
      </p:sp>
      <p:pic>
        <p:nvPicPr>
          <p:cNvPr id="179" name="D25_3241.jpg" descr="D25_3241.jpg"/>
          <p:cNvPicPr>
            <a:picLocks noChangeAspect="1"/>
          </p:cNvPicPr>
          <p:nvPr/>
        </p:nvPicPr>
        <p:blipFill>
          <a:blip r:embed="rId2">
            <a:extLst/>
          </a:blip>
          <a:srcRect l="0" t="0" r="25044" b="0"/>
          <a:stretch>
            <a:fillRect/>
          </a:stretch>
        </p:blipFill>
        <p:spPr>
          <a:xfrm>
            <a:off x="-1" y="191481"/>
            <a:ext cx="13004809" cy="75149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scilife_logo.jpg" descr="scilife_log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05198" y="7706309"/>
            <a:ext cx="3899602" cy="204729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rhqG7oky_400x400.jpg" descr="rhqG7oky_400x400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27131" y="8190921"/>
            <a:ext cx="1078068" cy="10780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BFBF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107026" y="-1"/>
            <a:ext cx="17339735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Human genome sequenced in 2003, took 20 years"/>
          <p:cNvSpPr txBox="1"/>
          <p:nvPr/>
        </p:nvSpPr>
        <p:spPr>
          <a:xfrm>
            <a:off x="179441" y="8953500"/>
            <a:ext cx="11358373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Human genome sequenced in 2003, took 20 years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15479"/>
            <a:ext cx="13004800" cy="6700242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Bioinformatics"/>
          <p:cNvSpPr txBox="1"/>
          <p:nvPr>
            <p:ph type="title"/>
          </p:nvPr>
        </p:nvSpPr>
        <p:spPr>
          <a:xfrm>
            <a:off x="660400" y="7988300"/>
            <a:ext cx="11684000" cy="1460500"/>
          </a:xfrm>
          <a:prstGeom prst="rect">
            <a:avLst/>
          </a:prstGeom>
        </p:spPr>
        <p:txBody>
          <a:bodyPr anchor="t"/>
          <a:lstStyle>
            <a:lvl1pPr algn="ctr">
              <a:defRPr>
                <a:solidFill>
                  <a:schemeClr val="accent1">
                    <a:hueOff val="450000"/>
                    <a:satOff val="-18071"/>
                    <a:lumOff val="-14609"/>
                  </a:schemeClr>
                </a:solidFill>
              </a:defRPr>
            </a:lvl1pPr>
          </a:lstStyle>
          <a:p>
            <a:pPr/>
            <a:r>
              <a:t>Bioinformatics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175089_web.jpg" descr="175089_web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648" t="0" r="648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90" name="Cancer"/>
          <p:cNvSpPr txBox="1"/>
          <p:nvPr>
            <p:ph type="title"/>
          </p:nvPr>
        </p:nvSpPr>
        <p:spPr>
          <a:xfrm>
            <a:off x="660400" y="12446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450000"/>
                    <a:satOff val="-18071"/>
                    <a:lumOff val="-14609"/>
                  </a:schemeClr>
                </a:solidFill>
              </a:defRPr>
            </a:lvl1pPr>
          </a:lstStyle>
          <a:p>
            <a:pPr/>
            <a:r>
              <a:t>Cancer</a:t>
            </a:r>
          </a:p>
        </p:txBody>
      </p:sp>
      <p:sp>
        <p:nvSpPr>
          <p:cNvPr id="191" name="Rectangle"/>
          <p:cNvSpPr/>
          <p:nvPr/>
        </p:nvSpPr>
        <p:spPr>
          <a:xfrm>
            <a:off x="10312400" y="8654752"/>
            <a:ext cx="2443808" cy="10988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175089_web.jpg" descr="175089_web.jpg"/>
          <p:cNvPicPr>
            <a:picLocks noChangeAspect="1"/>
          </p:cNvPicPr>
          <p:nvPr/>
        </p:nvPicPr>
        <p:blipFill>
          <a:blip r:embed="rId2">
            <a:extLst/>
          </a:blip>
          <a:srcRect l="53877" t="16535" r="5320" b="48929"/>
          <a:stretch>
            <a:fillRect/>
          </a:stretch>
        </p:blipFill>
        <p:spPr>
          <a:xfrm>
            <a:off x="-57543" y="4510966"/>
            <a:ext cx="8491874" cy="5320689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What is so special about these cells?"/>
          <p:cNvSpPr txBox="1"/>
          <p:nvPr/>
        </p:nvSpPr>
        <p:spPr>
          <a:xfrm>
            <a:off x="2760446" y="2609850"/>
            <a:ext cx="7483908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What is so special about these cells?</a:t>
            </a:r>
          </a:p>
        </p:txBody>
      </p:sp>
      <p:grpSp>
        <p:nvGrpSpPr>
          <p:cNvPr id="197" name="Group"/>
          <p:cNvGrpSpPr/>
          <p:nvPr/>
        </p:nvGrpSpPr>
        <p:grpSpPr>
          <a:xfrm>
            <a:off x="7023099" y="4006850"/>
            <a:ext cx="5922412" cy="2259732"/>
            <a:chOff x="0" y="0"/>
            <a:chExt cx="5922410" cy="2259731"/>
          </a:xfrm>
        </p:grpSpPr>
        <p:sp>
          <p:nvSpPr>
            <p:cNvPr id="195" name="Circle"/>
            <p:cNvSpPr/>
            <p:nvPr/>
          </p:nvSpPr>
          <p:spPr>
            <a:xfrm>
              <a:off x="0" y="450850"/>
              <a:ext cx="1808882" cy="1808882"/>
            </a:xfrm>
            <a:prstGeom prst="ellipse">
              <a:avLst/>
            </a:prstGeom>
            <a:solidFill>
              <a:schemeClr val="accent2">
                <a:satOff val="44164"/>
                <a:lumOff val="14231"/>
                <a:alpha val="55956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84" sz="2400"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196" name="understand the biology"/>
            <p:cNvSpPr txBox="1"/>
            <p:nvPr/>
          </p:nvSpPr>
          <p:spPr>
            <a:xfrm>
              <a:off x="711200" y="0"/>
              <a:ext cx="5211211" cy="4445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defRPr b="1" spc="384" sz="2400">
                  <a:solidFill>
                    <a:schemeClr val="accent1">
                      <a:hueOff val="450000"/>
                      <a:satOff val="-18071"/>
                      <a:lumOff val="-14609"/>
                    </a:schemeClr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pPr/>
              <a:r>
                <a:t>understand the biology</a:t>
              </a: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10554658" y="4510966"/>
            <a:ext cx="1399541" cy="3249465"/>
            <a:chOff x="1549354" y="0"/>
            <a:chExt cx="1399540" cy="3249463"/>
          </a:xfrm>
        </p:grpSpPr>
        <p:sp>
          <p:nvSpPr>
            <p:cNvPr id="198" name="Line"/>
            <p:cNvSpPr/>
            <p:nvPr/>
          </p:nvSpPr>
          <p:spPr>
            <a:xfrm flipH="1">
              <a:off x="1549354" y="0"/>
              <a:ext cx="1" cy="1719982"/>
            </a:xfrm>
            <a:prstGeom prst="line">
              <a:avLst/>
            </a:prstGeom>
            <a:noFill/>
            <a:ln w="63500" cap="flat">
              <a:solidFill>
                <a:schemeClr val="accent1">
                  <a:hueOff val="450000"/>
                  <a:satOff val="-18071"/>
                  <a:lumOff val="-14609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84" sz="2400">
                  <a:solidFill>
                    <a:schemeClr val="accent2">
                      <a:satOff val="44164"/>
                      <a:lumOff val="14231"/>
                    </a:schemeClr>
                  </a:solidFill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199" name="develop drugs"/>
            <p:cNvSpPr/>
            <p:nvPr/>
          </p:nvSpPr>
          <p:spPr>
            <a:xfrm>
              <a:off x="1678894" y="1979463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pc="384" sz="2400">
                  <a:solidFill>
                    <a:schemeClr val="accent1">
                      <a:hueOff val="450000"/>
                      <a:satOff val="-18071"/>
                      <a:lumOff val="-14609"/>
                    </a:schemeClr>
                  </a:solidFill>
                  <a:latin typeface="Courier New"/>
                  <a:ea typeface="Courier New"/>
                  <a:cs typeface="Courier New"/>
                  <a:sym typeface="Courier New"/>
                </a:defRPr>
              </a:lvl1pPr>
            </a:lstStyle>
            <a:p>
              <a:pPr/>
              <a:r>
                <a:t>develop drugs </a:t>
              </a:r>
            </a:p>
          </p:txBody>
        </p:sp>
      </p:grpSp>
      <p:sp>
        <p:nvSpPr>
          <p:cNvPr id="201" name="Cancer"/>
          <p:cNvSpPr txBox="1"/>
          <p:nvPr>
            <p:ph type="title"/>
          </p:nvPr>
        </p:nvSpPr>
        <p:spPr>
          <a:xfrm>
            <a:off x="660400" y="1244600"/>
            <a:ext cx="11684000" cy="14605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450000"/>
                    <a:satOff val="-18071"/>
                    <a:lumOff val="-14609"/>
                  </a:schemeClr>
                </a:solidFill>
              </a:defRPr>
            </a:lvl1pPr>
          </a:lstStyle>
          <a:p>
            <a:pPr/>
            <a:r>
              <a:t>Cancer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7" grpId="1"/>
      <p:bldP build="whole" bldLvl="1" animBg="1" rev="0" advAuto="0" spid="200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175089_web.jpg" descr="175089_web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648" t="0" r="648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04" name="Rectangle"/>
          <p:cNvSpPr/>
          <p:nvPr/>
        </p:nvSpPr>
        <p:spPr>
          <a:xfrm>
            <a:off x="10312400" y="8654752"/>
            <a:ext cx="2443808" cy="109884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84" sz="2400">
                <a:solidFill>
                  <a:schemeClr val="accent2">
                    <a:satOff val="44164"/>
                    <a:lumOff val="14231"/>
                  </a:schemeClr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</a:p>
        </p:txBody>
      </p:sp>
      <p:sp>
        <p:nvSpPr>
          <p:cNvPr id="205" name="new drug targets"/>
          <p:cNvSpPr txBox="1"/>
          <p:nvPr/>
        </p:nvSpPr>
        <p:spPr>
          <a:xfrm>
            <a:off x="6511290" y="5518150"/>
            <a:ext cx="3944621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hueOff val="450000"/>
                    <a:satOff val="-18071"/>
                    <a:lumOff val="-14609"/>
                  </a:schemeClr>
                </a:solidFill>
              </a:defRPr>
            </a:lvl1pPr>
          </a:lstStyle>
          <a:p>
            <a:pPr/>
            <a:r>
              <a:t>new drug targets</a:t>
            </a:r>
          </a:p>
        </p:txBody>
      </p:sp>
      <p:sp>
        <p:nvSpPr>
          <p:cNvPr id="206" name="understand cancer"/>
          <p:cNvSpPr txBox="1"/>
          <p:nvPr/>
        </p:nvSpPr>
        <p:spPr>
          <a:xfrm>
            <a:off x="1659127" y="1784350"/>
            <a:ext cx="4301745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1">
                    <a:hueOff val="450000"/>
                    <a:satOff val="-18071"/>
                    <a:lumOff val="-14609"/>
                  </a:schemeClr>
                </a:solidFill>
              </a:defRPr>
            </a:lvl1pPr>
          </a:lstStyle>
          <a:p>
            <a:pPr/>
            <a:r>
              <a:t>understand cancer</a:t>
            </a:r>
          </a:p>
        </p:txBody>
      </p:sp>
      <p:grpSp>
        <p:nvGrpSpPr>
          <p:cNvPr id="215" name="Group"/>
          <p:cNvGrpSpPr/>
          <p:nvPr/>
        </p:nvGrpSpPr>
        <p:grpSpPr>
          <a:xfrm>
            <a:off x="348583" y="165099"/>
            <a:ext cx="11727000" cy="2095502"/>
            <a:chOff x="0" y="0"/>
            <a:chExt cx="11726999" cy="2095500"/>
          </a:xfrm>
        </p:grpSpPr>
        <p:sp>
          <p:nvSpPr>
            <p:cNvPr id="207" name="Line"/>
            <p:cNvSpPr/>
            <p:nvPr/>
          </p:nvSpPr>
          <p:spPr>
            <a:xfrm flipH="1">
              <a:off x="4604416" y="430658"/>
              <a:ext cx="1042889" cy="1283843"/>
            </a:xfrm>
            <a:prstGeom prst="line">
              <a:avLst/>
            </a:prstGeom>
            <a:noFill/>
            <a:ln w="50800" cap="flat">
              <a:solidFill>
                <a:schemeClr val="accent1">
                  <a:hueOff val="450000"/>
                  <a:satOff val="-18071"/>
                  <a:lumOff val="-14609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84" sz="2400">
                  <a:solidFill>
                    <a:schemeClr val="accent2">
                      <a:satOff val="44164"/>
                      <a:lumOff val="14231"/>
                    </a:schemeClr>
                  </a:solidFill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08" name="biology"/>
            <p:cNvSpPr txBox="1"/>
            <p:nvPr/>
          </p:nvSpPr>
          <p:spPr>
            <a:xfrm>
              <a:off x="5694362" y="-1"/>
              <a:ext cx="1604709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500">
                  <a:solidFill>
                    <a:schemeClr val="accent1">
                      <a:hueOff val="450000"/>
                      <a:satOff val="-18071"/>
                      <a:lumOff val="-14609"/>
                    </a:schemeClr>
                  </a:solidFill>
                </a:defRPr>
              </a:lvl1pPr>
            </a:lstStyle>
            <a:p>
              <a:pPr/>
              <a:r>
                <a:t>biology</a:t>
              </a:r>
            </a:p>
          </p:txBody>
        </p:sp>
        <p:sp>
          <p:nvSpPr>
            <p:cNvPr id="209" name="Line"/>
            <p:cNvSpPr/>
            <p:nvPr/>
          </p:nvSpPr>
          <p:spPr>
            <a:xfrm flipH="1">
              <a:off x="5749514" y="1141511"/>
              <a:ext cx="1051216" cy="572990"/>
            </a:xfrm>
            <a:prstGeom prst="line">
              <a:avLst/>
            </a:prstGeom>
            <a:noFill/>
            <a:ln w="50800" cap="flat">
              <a:solidFill>
                <a:schemeClr val="accent1">
                  <a:hueOff val="450000"/>
                  <a:satOff val="-18071"/>
                  <a:lumOff val="-14609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84" sz="2400">
                  <a:solidFill>
                    <a:schemeClr val="accent2">
                      <a:satOff val="44164"/>
                      <a:lumOff val="14231"/>
                    </a:schemeClr>
                  </a:solidFill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10" name="chemistry"/>
            <p:cNvSpPr txBox="1"/>
            <p:nvPr/>
          </p:nvSpPr>
          <p:spPr>
            <a:xfrm>
              <a:off x="6895380" y="708972"/>
              <a:ext cx="1998981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500">
                  <a:solidFill>
                    <a:schemeClr val="accent1">
                      <a:hueOff val="450000"/>
                      <a:satOff val="-18071"/>
                      <a:lumOff val="-14609"/>
                    </a:schemeClr>
                  </a:solidFill>
                </a:defRPr>
              </a:lvl1pPr>
            </a:lstStyle>
            <a:p>
              <a:pPr/>
              <a:r>
                <a:t>chemistry</a:t>
              </a:r>
            </a:p>
          </p:txBody>
        </p:sp>
        <p:sp>
          <p:nvSpPr>
            <p:cNvPr id="211" name="Line"/>
            <p:cNvSpPr/>
            <p:nvPr/>
          </p:nvSpPr>
          <p:spPr>
            <a:xfrm flipH="1">
              <a:off x="5965031" y="1477110"/>
              <a:ext cx="3411976" cy="618391"/>
            </a:xfrm>
            <a:prstGeom prst="line">
              <a:avLst/>
            </a:prstGeom>
            <a:noFill/>
            <a:ln w="50800" cap="flat">
              <a:solidFill>
                <a:schemeClr val="accent1">
                  <a:hueOff val="450000"/>
                  <a:satOff val="-18071"/>
                  <a:lumOff val="-14609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84" sz="2400">
                  <a:solidFill>
                    <a:schemeClr val="accent2">
                      <a:satOff val="44164"/>
                      <a:lumOff val="14231"/>
                    </a:schemeClr>
                  </a:solidFill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12" name="informatics"/>
            <p:cNvSpPr txBox="1"/>
            <p:nvPr/>
          </p:nvSpPr>
          <p:spPr>
            <a:xfrm>
              <a:off x="9447540" y="1061254"/>
              <a:ext cx="2279460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500">
                  <a:solidFill>
                    <a:schemeClr val="accent1">
                      <a:hueOff val="450000"/>
                      <a:satOff val="-18071"/>
                      <a:lumOff val="-14609"/>
                    </a:schemeClr>
                  </a:solidFill>
                </a:defRPr>
              </a:lvl1pPr>
            </a:lstStyle>
            <a:p>
              <a:pPr/>
              <a:r>
                <a:t>informatics</a:t>
              </a:r>
            </a:p>
          </p:txBody>
        </p:sp>
        <p:sp>
          <p:nvSpPr>
            <p:cNvPr id="213" name="Line"/>
            <p:cNvSpPr/>
            <p:nvPr/>
          </p:nvSpPr>
          <p:spPr>
            <a:xfrm>
              <a:off x="1608404" y="1140461"/>
              <a:ext cx="705050" cy="574040"/>
            </a:xfrm>
            <a:prstGeom prst="line">
              <a:avLst/>
            </a:prstGeom>
            <a:noFill/>
            <a:ln w="50800" cap="flat">
              <a:solidFill>
                <a:schemeClr val="accent1">
                  <a:hueOff val="450000"/>
                  <a:satOff val="-18071"/>
                  <a:lumOff val="-14609"/>
                </a:schemeClr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84" sz="2400">
                  <a:solidFill>
                    <a:schemeClr val="accent2">
                      <a:satOff val="44164"/>
                      <a:lumOff val="14231"/>
                    </a:schemeClr>
                  </a:solidFill>
                  <a:latin typeface="Avenir Medium"/>
                  <a:ea typeface="Avenir Medium"/>
                  <a:cs typeface="Avenir Medium"/>
                  <a:sym typeface="Avenir Medium"/>
                </a:defRPr>
              </a:pPr>
            </a:p>
          </p:txBody>
        </p:sp>
        <p:sp>
          <p:nvSpPr>
            <p:cNvPr id="214" name="physics"/>
            <p:cNvSpPr txBox="1"/>
            <p:nvPr/>
          </p:nvSpPr>
          <p:spPr>
            <a:xfrm>
              <a:off x="0" y="708972"/>
              <a:ext cx="1538034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500">
                  <a:solidFill>
                    <a:schemeClr val="accent1">
                      <a:hueOff val="450000"/>
                      <a:satOff val="-18071"/>
                      <a:lumOff val="-14609"/>
                    </a:schemeClr>
                  </a:solidFill>
                </a:defRPr>
              </a:lvl1pPr>
            </a:lstStyle>
            <a:p>
              <a:pPr/>
              <a:r>
                <a:t>physics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5" grpId="2"/>
      <p:bldP build="whole" bldLvl="1" animBg="1" rev="0" advAuto="0" spid="206" grpId="1"/>
      <p:bldP build="whole" bldLvl="1" animBg="1" rev="0" advAuto="0" spid="215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dna_central_dogma_yourgenome.png" descr="dna_central_dogma_yourgenom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27072" y="267259"/>
            <a:ext cx="5777292" cy="921908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27" name="Group"/>
          <p:cNvGrpSpPr/>
          <p:nvPr/>
        </p:nvGrpSpPr>
        <p:grpSpPr>
          <a:xfrm>
            <a:off x="1294229" y="762073"/>
            <a:ext cx="2226784" cy="7183768"/>
            <a:chOff x="0" y="0"/>
            <a:chExt cx="2226782" cy="7183767"/>
          </a:xfrm>
        </p:grpSpPr>
        <p:pic>
          <p:nvPicPr>
            <p:cNvPr id="218" name="c1958241e76e1c2244025e379d1d4755.png" descr="c1958241e76e1c2244025e379d1d4755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>
              <a:off x="0" y="488293"/>
              <a:ext cx="925441" cy="9238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19" name="c1958241e76e1c2244025e379d1d4755.png" descr="c1958241e76e1c2244025e379d1d4755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 rot="13762452">
              <a:off x="1109753" y="190027"/>
              <a:ext cx="925441" cy="9238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0" name="c1958241e76e1c2244025e379d1d4755.png" descr="c1958241e76e1c2244025e379d1d4755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 rot="13762452">
              <a:off x="651902" y="1140361"/>
              <a:ext cx="925441" cy="9238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1" name="c1958241e76e1c2244025e379d1d4755.png" descr="c1958241e76e1c2244025e379d1d4755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>
              <a:off x="0" y="3023470"/>
              <a:ext cx="925440" cy="9238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2" name="c1958241e76e1c2244025e379d1d4755.png" descr="c1958241e76e1c2244025e379d1d4755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 rot="13762452">
              <a:off x="1109753" y="2725205"/>
              <a:ext cx="925441" cy="9238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3" name="c1958241e76e1c2244025e379d1d4755.png" descr="c1958241e76e1c2244025e379d1d4755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 rot="13762452">
              <a:off x="651902" y="3675539"/>
              <a:ext cx="925441" cy="9238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4" name="c1958241e76e1c2244025e379d1d4755.png" descr="c1958241e76e1c2244025e379d1d4755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>
              <a:off x="2415" y="5417773"/>
              <a:ext cx="925441" cy="9238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5" name="c1958241e76e1c2244025e379d1d4755.png" descr="c1958241e76e1c2244025e379d1d4755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 rot="13762452">
              <a:off x="1112168" y="5119507"/>
              <a:ext cx="925441" cy="9238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26" name="c1958241e76e1c2244025e379d1d4755.png" descr="c1958241e76e1c2244025e379d1d4755.pn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 rot="13762452">
              <a:off x="654318" y="6069841"/>
              <a:ext cx="925441" cy="92389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7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1">
  <a:themeElements>
    <a:clrScheme name="New_Template1">
      <a:dk1>
        <a:srgbClr val="000000"/>
      </a:dk1>
      <a:lt1>
        <a:srgbClr val="FFFFFF"/>
      </a:lt1>
      <a:dk2>
        <a:srgbClr val="4F4F4F"/>
      </a:dk2>
      <a:lt2>
        <a:srgbClr val="BFBFBF"/>
      </a:lt2>
      <a:accent1>
        <a:srgbClr val="1B6BBC"/>
      </a:accent1>
      <a:accent2>
        <a:srgbClr val="42AAC9"/>
      </a:accent2>
      <a:accent3>
        <a:srgbClr val="518C15"/>
      </a:accent3>
      <a:accent4>
        <a:srgbClr val="DE9000"/>
      </a:accent4>
      <a:accent5>
        <a:srgbClr val="DB2800"/>
      </a:accent5>
      <a:accent6>
        <a:srgbClr val="B130C2"/>
      </a:accent6>
      <a:hlink>
        <a:srgbClr val="0000FF"/>
      </a:hlink>
      <a:folHlink>
        <a:srgbClr val="FF00FF"/>
      </a:folHlink>
    </a:clrScheme>
    <a:fontScheme name="New_Template1">
      <a:majorFont>
        <a:latin typeface="Avenir Light"/>
        <a:ea typeface="Avenir Light"/>
        <a:cs typeface="Avenir Light"/>
      </a:majorFont>
      <a:minorFont>
        <a:latin typeface="Avenir Light"/>
        <a:ea typeface="Avenir Light"/>
        <a:cs typeface="Avenir Light"/>
      </a:minorFont>
    </a:fontScheme>
    <a:fmtScheme name="New_Template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450000"/>
            <a:satOff val="-18071"/>
            <a:lumOff val="-1460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84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